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28" r:id="rId2"/>
    <p:sldId id="324" r:id="rId3"/>
    <p:sldId id="330" r:id="rId4"/>
    <p:sldId id="331" r:id="rId5"/>
    <p:sldId id="333" r:id="rId6"/>
    <p:sldId id="327" r:id="rId7"/>
    <p:sldId id="334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0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1469" autoAdjust="0"/>
  </p:normalViewPr>
  <p:slideViewPr>
    <p:cSldViewPr snapToGrid="0">
      <p:cViewPr varScale="1">
        <p:scale>
          <a:sx n="103" d="100"/>
          <a:sy n="103" d="100"/>
        </p:scale>
        <p:origin x="9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61E72-6D47-43A4-BFDF-DDDD4A347B96}" type="datetimeFigureOut">
              <a:rPr lang="de-DE" smtClean="0"/>
              <a:t>13.06.2022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D8830-21FA-4922-B19A-370A068C86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0412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D8830-21FA-4922-B19A-370A068C86AD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6050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CD8830-21FA-4922-B19A-370A068C86AD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420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CD8830-21FA-4922-B19A-370A068C86AD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1346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5F785-CDEA-45F7-877D-1C96854FF4E0}" type="datetime1">
              <a:rPr lang="de-DE" smtClean="0"/>
              <a:t>13.06.2022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BI "NEIN zur Rheinspange, JA zur Nulllösung"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7771-26EE-4975-A0D8-4DF8FE5831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769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E3162-5BE1-4742-BFFC-402346C202DB}" type="datetime1">
              <a:rPr lang="de-DE" smtClean="0"/>
              <a:t>13.06.2022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BI "NEIN zur Rheinspange, JA zur Nulllösung"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7771-26EE-4975-A0D8-4DF8FE5831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3919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68D3C-2CE9-4FC0-A93E-391C081128E5}" type="datetime1">
              <a:rPr lang="de-DE" smtClean="0"/>
              <a:t>13.06.2022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BI "NEIN zur Rheinspange, JA zur Nulllösung"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7771-26EE-4975-A0D8-4DF8FE5831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4459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F7670-54B0-4716-8125-DE65AD2C188E}" type="datetime1">
              <a:rPr lang="de-DE" smtClean="0"/>
              <a:t>13.06.2022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BI "NEIN zur Rheinspange, JA zur Nulllösung"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7771-26EE-4975-A0D8-4DF8FE5831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8596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E863-FFA9-4752-ABED-59E2B6465FF7}" type="datetime1">
              <a:rPr lang="de-DE" smtClean="0"/>
              <a:t>13.06.2022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BI "NEIN zur Rheinspange, JA zur Nulllösung"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7771-26EE-4975-A0D8-4DF8FE5831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5003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428B-E2C6-418A-B19B-1E0FE3EEF933}" type="datetime1">
              <a:rPr lang="de-DE" smtClean="0"/>
              <a:t>13.06.2022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BI "NEIN zur Rheinspange, JA zur Nulllösung"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7771-26EE-4975-A0D8-4DF8FE5831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6616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625F-200B-4401-98F4-26955996BEFD}" type="datetime1">
              <a:rPr lang="de-DE" smtClean="0"/>
              <a:t>13.06.2022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BI "NEIN zur Rheinspange, JA zur Nulllösung"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7771-26EE-4975-A0D8-4DF8FE5831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3533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3959-A634-49F9-995E-1E7FEC363E4E}" type="datetime1">
              <a:rPr lang="de-DE" smtClean="0"/>
              <a:t>13.06.2022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BI "NEIN zur Rheinspange, JA zur Nulllösung"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7771-26EE-4975-A0D8-4DF8FE5831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371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69491" y="6228530"/>
            <a:ext cx="4114800" cy="365125"/>
          </a:xfrm>
        </p:spPr>
        <p:txBody>
          <a:bodyPr/>
          <a:lstStyle/>
          <a:p>
            <a:r>
              <a:rPr lang="de-DE"/>
              <a:t>BI "NEIN zur Rheinspange, JA zur Nulllösung"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6450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75AD-ECC0-4D72-BC01-3C3A549DE7A1}" type="datetime1">
              <a:rPr lang="de-DE" smtClean="0"/>
              <a:t>13.06.2022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BI "NEIN zur Rheinspange, JA zur Nulllösung"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7771-26EE-4975-A0D8-4DF8FE5831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456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CBA60-0F0B-43A0-A7CF-7F78C30E96F1}" type="datetime1">
              <a:rPr lang="de-DE" smtClean="0"/>
              <a:t>13.06.2022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BI "NEIN zur Rheinspange, JA zur Nulllösung"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7771-26EE-4975-A0D8-4DF8FE5831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2349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733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3ADD8-2AA4-427F-819A-CA4B8835FC73}" type="datetime1">
              <a:rPr lang="de-DE" smtClean="0"/>
              <a:t>13.06.2022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BI "NEIN zur Rheinspange, JA zur Nulllösung"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E7771-26EE-4975-A0D8-4DF8FE5831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3397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831850" y="741550"/>
            <a:ext cx="10515600" cy="2852737"/>
          </a:xfrm>
        </p:spPr>
        <p:txBody>
          <a:bodyPr/>
          <a:lstStyle/>
          <a:p>
            <a:pPr algn="ctr"/>
            <a:r>
              <a:rPr lang="de-DE" dirty="0"/>
              <a:t>Motivation zur Beauftragung </a:t>
            </a:r>
            <a:br>
              <a:rPr lang="de-DE" dirty="0"/>
            </a:br>
            <a:r>
              <a:rPr lang="de-DE" dirty="0"/>
              <a:t>des Verkehrsplaners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idx="1"/>
          </p:nvPr>
        </p:nvSpPr>
        <p:spPr>
          <a:xfrm>
            <a:off x="838200" y="4073096"/>
            <a:ext cx="10515600" cy="1500187"/>
          </a:xfrm>
        </p:spPr>
        <p:txBody>
          <a:bodyPr>
            <a:normAutofit/>
          </a:bodyPr>
          <a:lstStyle/>
          <a:p>
            <a:pPr algn="ctr"/>
            <a:r>
              <a:rPr lang="de-DE" sz="6000" dirty="0" err="1">
                <a:latin typeface="+mj-lt"/>
              </a:rPr>
              <a:t>Vieregg</a:t>
            </a:r>
            <a:r>
              <a:rPr lang="de-DE" sz="6000" dirty="0">
                <a:latin typeface="+mj-lt"/>
              </a:rPr>
              <a:t> &amp; Rössler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7771-26EE-4975-A0D8-4DF8FE583129}" type="slidenum">
              <a:rPr lang="de-DE" smtClean="0"/>
              <a:t>1</a:t>
            </a:fld>
            <a:endParaRPr lang="de-DE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BBB6A743-0EBA-73A7-8A82-A54FE421B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8322" y="6278627"/>
            <a:ext cx="4114800" cy="365125"/>
          </a:xfrm>
        </p:spPr>
        <p:txBody>
          <a:bodyPr/>
          <a:lstStyle/>
          <a:p>
            <a:r>
              <a:rPr lang="de-DE" dirty="0"/>
              <a:t>BI "NEIN zur Rheinspange, JA zur Nulllösung"</a:t>
            </a:r>
          </a:p>
        </p:txBody>
      </p:sp>
    </p:spTree>
    <p:extLst>
      <p:ext uri="{BB962C8B-B14F-4D97-AF65-F5344CB8AC3E}">
        <p14:creationId xmlns:p14="http://schemas.microsoft.com/office/powerpoint/2010/main" val="35347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AF2B7F3D-EFF6-BCC4-8DC6-566B180F41A4}"/>
              </a:ext>
            </a:extLst>
          </p:cNvPr>
          <p:cNvSpPr txBox="1"/>
          <p:nvPr/>
        </p:nvSpPr>
        <p:spPr>
          <a:xfrm>
            <a:off x="742279" y="1247330"/>
            <a:ext cx="10370370" cy="4124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2800" dirty="0">
                <a:cs typeface="Calibri" panose="020F0502020204030204" pitchFamily="34" charset="0"/>
              </a:rPr>
              <a:t>Infobrief #29 – März 2022: Wie die Rheinspange die Region entlastet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de-DE" sz="2400" i="1" dirty="0">
              <a:cs typeface="Calibri" panose="020F0502020204030204" pitchFamily="34" charset="0"/>
            </a:endParaRPr>
          </a:p>
          <a:p>
            <a:pPr marL="342900" marR="0" indent="-3429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2400" i="1" dirty="0">
                <a:cs typeface="Calibri" panose="020F0502020204030204" pitchFamily="34" charset="0"/>
              </a:rPr>
              <a:t>Ein höheres Verkehrsaufkommen wird durch die Rheinspange nicht erzeugt!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i="1" dirty="0">
                <a:cs typeface="Calibri" panose="020F0502020204030204" pitchFamily="34" charset="0"/>
              </a:rPr>
              <a:t>Die Rheinspange ermöglicht neue und kürzere Wege!</a:t>
            </a:r>
          </a:p>
          <a:p>
            <a:endParaRPr lang="de-DE" sz="2400" i="1" dirty="0">
              <a:cs typeface="Calibri" panose="020F0502020204030204" pitchFamily="34" charset="0"/>
            </a:endParaRPr>
          </a:p>
          <a:p>
            <a:r>
              <a:rPr lang="de-DE" sz="2800" dirty="0">
                <a:cs typeface="Calibri" panose="020F0502020204030204" pitchFamily="34" charset="0"/>
              </a:rPr>
              <a:t>Infobrief #30 - Mai 2022: Warum die Rheinspange 553 wichtig ist</a:t>
            </a:r>
          </a:p>
          <a:p>
            <a:endParaRPr lang="de-DE" sz="2400" i="1" dirty="0"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i="1" dirty="0">
                <a:cs typeface="Calibri" panose="020F0502020204030204" pitchFamily="34" charset="0"/>
              </a:rPr>
              <a:t>Mit Hilfe der Rheinspange können jährlich viele Fahrzeugkilometer – und damit CO2-Emissionen – eingespart werden.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596FB4D-8039-0ACD-8BAD-D45820D72FA1}"/>
              </a:ext>
            </a:extLst>
          </p:cNvPr>
          <p:cNvSpPr txBox="1"/>
          <p:nvPr/>
        </p:nvSpPr>
        <p:spPr>
          <a:xfrm>
            <a:off x="959785" y="354814"/>
            <a:ext cx="101528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Behauptungen der Autobahn GmbH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301598D-6810-4104-0F21-032AC2A89F4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FFE7771-26EE-4975-A0D8-4DF8FE583129}" type="slidenum">
              <a:rPr lang="de-DE" smtClean="0"/>
              <a:t>2</a:t>
            </a:fld>
            <a:endParaRPr lang="de-DE"/>
          </a:p>
        </p:txBody>
      </p: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463C5D60-4D21-98E0-C7EC-4DEA1FD234C8}"/>
              </a:ext>
            </a:extLst>
          </p:cNvPr>
          <p:cNvCxnSpPr/>
          <p:nvPr/>
        </p:nvCxnSpPr>
        <p:spPr>
          <a:xfrm>
            <a:off x="-59784" y="1109769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CB0F8689-523D-3193-F132-ED9EEB506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BI "NEIN zur Rheinspange, JA zur Nulllösung"</a:t>
            </a:r>
          </a:p>
        </p:txBody>
      </p:sp>
    </p:spTree>
    <p:extLst>
      <p:ext uri="{BB962C8B-B14F-4D97-AF65-F5344CB8AC3E}">
        <p14:creationId xmlns:p14="http://schemas.microsoft.com/office/powerpoint/2010/main" val="183536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AF2B7F3D-EFF6-BCC4-8DC6-566B180F41A4}"/>
              </a:ext>
            </a:extLst>
          </p:cNvPr>
          <p:cNvSpPr txBox="1"/>
          <p:nvPr/>
        </p:nvSpPr>
        <p:spPr>
          <a:xfrm>
            <a:off x="959785" y="1247330"/>
            <a:ext cx="10152863" cy="46748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2400" b="1" dirty="0">
                <a:cs typeface="Calibri" panose="020F0502020204030204" pitchFamily="34" charset="0"/>
              </a:rPr>
              <a:t>Stellungnahme der BI zum Infobrief #29 </a:t>
            </a:r>
          </a:p>
          <a:p>
            <a:pPr marL="342900" marR="0" indent="-342900" algn="l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2400" i="1" dirty="0">
                <a:cs typeface="Calibri" panose="020F0502020204030204" pitchFamily="34" charset="0"/>
              </a:rPr>
              <a:t>Der Induzierte Verkehr wurde unzureichend berücksichtigt, das Verkehrsaufkommen steigt durch die Rheinspange!</a:t>
            </a:r>
          </a:p>
          <a:p>
            <a:pPr marL="342900" marR="0" indent="-342900" algn="l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2400" i="1" dirty="0">
                <a:cs typeface="Calibri" panose="020F0502020204030204" pitchFamily="34" charset="0"/>
              </a:rPr>
              <a:t>Die Rheinspange erzeugt weitere PKW-km pro Jahr, sie ist damit ein Schaden für die Umwelt und die Klimawende!</a:t>
            </a:r>
          </a:p>
          <a:p>
            <a:pPr marL="342900" marR="0" indent="-342900" algn="l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2400" i="1" dirty="0">
                <a:cs typeface="Calibri" panose="020F0502020204030204" pitchFamily="34" charset="0"/>
              </a:rPr>
              <a:t>Fazit: Der Nutzen der Rheinspange ist nicht gegeben!</a:t>
            </a:r>
          </a:p>
          <a:p>
            <a:pPr marL="0" marR="0" algn="l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2400" i="1" dirty="0">
                <a:cs typeface="Calibri" panose="020F0502020204030204" pitchFamily="34" charset="0"/>
              </a:rPr>
              <a:t>-&gt; Beauftragung des Gutachters zur Überprüfung unserer Kritikpunkte</a:t>
            </a:r>
          </a:p>
          <a:p>
            <a:pPr marL="0" marR="0" algn="l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endParaRPr lang="de-DE" sz="2400" i="1" dirty="0">
              <a:cs typeface="Calibri" panose="020F0502020204030204" pitchFamily="34" charset="0"/>
            </a:endParaRPr>
          </a:p>
          <a:p>
            <a:pPr marL="0" marR="0" algn="l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2000" b="1" dirty="0">
                <a:cs typeface="Calibri" panose="020F0502020204030204" pitchFamily="34" charset="0"/>
              </a:rPr>
              <a:t>Auftraggeber: </a:t>
            </a:r>
          </a:p>
          <a:p>
            <a:pPr marR="0" algn="l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cs typeface="Calibri" panose="020F0502020204030204" pitchFamily="34" charset="0"/>
              </a:rPr>
              <a:t>BI „NEIN zur Rheinspange, JA zur Nulllösung“, BUND, LSV Vorgebirge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596FB4D-8039-0ACD-8BAD-D45820D72FA1}"/>
              </a:ext>
            </a:extLst>
          </p:cNvPr>
          <p:cNvSpPr txBox="1"/>
          <p:nvPr/>
        </p:nvSpPr>
        <p:spPr>
          <a:xfrm>
            <a:off x="959785" y="354814"/>
            <a:ext cx="101528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Kritik der BI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301598D-6810-4104-0F21-032AC2A89F4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FFE7771-26EE-4975-A0D8-4DF8FE583129}" type="slidenum">
              <a:rPr lang="de-DE" smtClean="0"/>
              <a:t>3</a:t>
            </a:fld>
            <a:endParaRPr lang="de-DE"/>
          </a:p>
        </p:txBody>
      </p: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463C5D60-4D21-98E0-C7EC-4DEA1FD234C8}"/>
              </a:ext>
            </a:extLst>
          </p:cNvPr>
          <p:cNvCxnSpPr/>
          <p:nvPr/>
        </p:nvCxnSpPr>
        <p:spPr>
          <a:xfrm>
            <a:off x="0" y="939589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14E915F1-A291-D90E-1CFF-C14660E46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BI "NEIN zur Rheinspange, JA zur Nulllösung"</a:t>
            </a:r>
          </a:p>
        </p:txBody>
      </p:sp>
    </p:spTree>
    <p:extLst>
      <p:ext uri="{BB962C8B-B14F-4D97-AF65-F5344CB8AC3E}">
        <p14:creationId xmlns:p14="http://schemas.microsoft.com/office/powerpoint/2010/main" val="149258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31850" y="1237130"/>
            <a:ext cx="10515600" cy="1453514"/>
          </a:xfrm>
        </p:spPr>
        <p:txBody>
          <a:bodyPr/>
          <a:lstStyle/>
          <a:p>
            <a:pPr algn="ctr"/>
            <a:r>
              <a:rPr lang="de-DE" dirty="0"/>
              <a:t>Ergebnisse der Studie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831850" y="3302599"/>
            <a:ext cx="10515600" cy="2787052"/>
          </a:xfrm>
        </p:spPr>
        <p:txBody>
          <a:bodyPr>
            <a:normAutofit/>
          </a:bodyPr>
          <a:lstStyle/>
          <a:p>
            <a:pPr algn="ctr"/>
            <a:r>
              <a:rPr lang="de-DE" sz="6000" dirty="0"/>
              <a:t>Zusammenfassung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7771-26EE-4975-A0D8-4DF8FE583129}" type="slidenum">
              <a:rPr lang="de-DE" smtClean="0"/>
              <a:t>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FE504F4-84BD-0849-68F6-20FCC8AC4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1850" y="6175990"/>
            <a:ext cx="4114800" cy="365125"/>
          </a:xfrm>
        </p:spPr>
        <p:txBody>
          <a:bodyPr/>
          <a:lstStyle/>
          <a:p>
            <a:pPr algn="l"/>
            <a:r>
              <a:rPr lang="de-DE" dirty="0"/>
              <a:t>BI "NEIN zur Rheinspange, JA zur Nulllösung"</a:t>
            </a:r>
          </a:p>
        </p:txBody>
      </p:sp>
    </p:spTree>
    <p:extLst>
      <p:ext uri="{BB962C8B-B14F-4D97-AF65-F5344CB8AC3E}">
        <p14:creationId xmlns:p14="http://schemas.microsoft.com/office/powerpoint/2010/main" val="547228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AF2B7F3D-EFF6-BCC4-8DC6-566B180F41A4}"/>
              </a:ext>
            </a:extLst>
          </p:cNvPr>
          <p:cNvSpPr txBox="1"/>
          <p:nvPr/>
        </p:nvSpPr>
        <p:spPr>
          <a:xfrm>
            <a:off x="959785" y="1247330"/>
            <a:ext cx="10152863" cy="51364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de-DE" sz="2400" b="1" dirty="0"/>
              <a:t>wichtige Quellen und Daten:</a:t>
            </a:r>
          </a:p>
          <a:p>
            <a:pPr>
              <a:lnSpc>
                <a:spcPts val="3600"/>
              </a:lnSpc>
            </a:pPr>
            <a:endParaRPr lang="de-DE" sz="2400" b="1" dirty="0"/>
          </a:p>
          <a:p>
            <a:pPr marL="342900" indent="-342900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Bundesverkehrswegeplan (BVWP 2030) </a:t>
            </a:r>
          </a:p>
          <a:p>
            <a:pPr marL="342900" indent="-342900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Großräumige Verkehrsuntersuchung (VU 2021)</a:t>
            </a:r>
          </a:p>
          <a:p>
            <a:pPr>
              <a:lnSpc>
                <a:spcPts val="3600"/>
              </a:lnSpc>
            </a:pPr>
            <a:endParaRPr lang="de-DE" sz="2400" dirty="0"/>
          </a:p>
          <a:p>
            <a:pPr marL="342900" indent="-342900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lt. BVWP und Autobahn GmbH: Einsparungen Rheinspange von pro Jahr </a:t>
            </a:r>
          </a:p>
          <a:p>
            <a:pPr marL="800100" lvl="1" indent="-342900">
              <a:lnSpc>
                <a:spcPts val="3600"/>
              </a:lnSpc>
              <a:buFont typeface="Courier New" panose="02070309020205020404" pitchFamily="49" charset="0"/>
              <a:buChar char="o"/>
            </a:pPr>
            <a:r>
              <a:rPr lang="de-DE" sz="2400" dirty="0"/>
              <a:t>32,5 </a:t>
            </a:r>
            <a:r>
              <a:rPr lang="de-DE" sz="2400" dirty="0" err="1"/>
              <a:t>Mio</a:t>
            </a:r>
            <a:r>
              <a:rPr lang="de-DE" sz="2400" dirty="0"/>
              <a:t> PKW-Km</a:t>
            </a:r>
          </a:p>
          <a:p>
            <a:pPr marL="800100" lvl="1" indent="-342900">
              <a:lnSpc>
                <a:spcPts val="3600"/>
              </a:lnSpc>
              <a:buFont typeface="Courier New" panose="02070309020205020404" pitchFamily="49" charset="0"/>
              <a:buChar char="o"/>
            </a:pPr>
            <a:r>
              <a:rPr lang="de-DE" sz="2400" dirty="0"/>
              <a:t>2.076 t CO2 (Basis 130 mg CO2/ PKW-Km)</a:t>
            </a:r>
          </a:p>
          <a:p>
            <a:pPr marL="342900" indent="-342900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lt. Bundesverkehrsministerium: Im BVWP berücksichtigter Induzierter Verkehr durch Rheinspange</a:t>
            </a:r>
          </a:p>
          <a:p>
            <a:pPr marL="800100" lvl="1" indent="-342900">
              <a:lnSpc>
                <a:spcPts val="3600"/>
              </a:lnSpc>
              <a:buFont typeface="Courier New" panose="02070309020205020404" pitchFamily="49" charset="0"/>
              <a:buChar char="o"/>
            </a:pPr>
            <a:r>
              <a:rPr lang="de-DE" sz="2400" dirty="0"/>
              <a:t>4% vom PKW-Aufkommen (ca. 2000 PKW/ Tag)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596FB4D-8039-0ACD-8BAD-D45820D72FA1}"/>
              </a:ext>
            </a:extLst>
          </p:cNvPr>
          <p:cNvSpPr txBox="1"/>
          <p:nvPr/>
        </p:nvSpPr>
        <p:spPr>
          <a:xfrm>
            <a:off x="959785" y="354814"/>
            <a:ext cx="101528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Grundlagen der Studie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301598D-6810-4104-0F21-032AC2A89F4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FFE7771-26EE-4975-A0D8-4DF8FE583129}" type="slidenum">
              <a:rPr lang="de-DE" smtClean="0"/>
              <a:t>5</a:t>
            </a:fld>
            <a:endParaRPr lang="de-DE"/>
          </a:p>
        </p:txBody>
      </p: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463C5D60-4D21-98E0-C7EC-4DEA1FD234C8}"/>
              </a:ext>
            </a:extLst>
          </p:cNvPr>
          <p:cNvCxnSpPr/>
          <p:nvPr/>
        </p:nvCxnSpPr>
        <p:spPr>
          <a:xfrm>
            <a:off x="0" y="1023706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22CC7554-32F9-38EA-F7DC-977473F21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BI "NEIN zur Rheinspange, JA zur Nulllösung"</a:t>
            </a:r>
          </a:p>
        </p:txBody>
      </p:sp>
    </p:spTree>
    <p:extLst>
      <p:ext uri="{BB962C8B-B14F-4D97-AF65-F5344CB8AC3E}">
        <p14:creationId xmlns:p14="http://schemas.microsoft.com/office/powerpoint/2010/main" val="147271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9CB89B55-0564-B1D5-1B94-EA538F9F490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FFE7771-26EE-4975-A0D8-4DF8FE583129}" type="slidenum">
              <a:rPr lang="de-DE" smtClean="0"/>
              <a:t>6</a:t>
            </a:fld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CB1D138-FB7A-5A85-F9EC-F8F02DEF4C84}"/>
              </a:ext>
            </a:extLst>
          </p:cNvPr>
          <p:cNvSpPr txBox="1"/>
          <p:nvPr/>
        </p:nvSpPr>
        <p:spPr>
          <a:xfrm>
            <a:off x="1581374" y="113785"/>
            <a:ext cx="9014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Ergebnisse der Studie – Zusammenfassung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CE924A7-C110-9245-F124-B8DB57B4F4BC}"/>
              </a:ext>
            </a:extLst>
          </p:cNvPr>
          <p:cNvSpPr txBox="1"/>
          <p:nvPr/>
        </p:nvSpPr>
        <p:spPr>
          <a:xfrm>
            <a:off x="838200" y="848327"/>
            <a:ext cx="11074737" cy="5569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de-DE" sz="2400" b="1" dirty="0"/>
              <a:t>Vorgehensweise:</a:t>
            </a:r>
          </a:p>
          <a:p>
            <a:pPr>
              <a:lnSpc>
                <a:spcPts val="3300"/>
              </a:lnSpc>
            </a:pPr>
            <a:r>
              <a:rPr lang="de-DE" sz="2400" dirty="0"/>
              <a:t>Ermittlung der Einsparungen der Verlagerungs- und Mehrverkehre:</a:t>
            </a:r>
          </a:p>
          <a:p>
            <a:pPr marL="342900" indent="-342900">
              <a:lnSpc>
                <a:spcPts val="33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durch Aufschlüsselung der Verkehrszahlen der VU 2021 zwischen Bezugsfall + </a:t>
            </a:r>
            <a:r>
              <a:rPr lang="de-DE" sz="2400" dirty="0" err="1"/>
              <a:t>Planfall</a:t>
            </a:r>
            <a:endParaRPr lang="de-DE" sz="2400" dirty="0"/>
          </a:p>
          <a:p>
            <a:pPr marL="342900" indent="-342900">
              <a:lnSpc>
                <a:spcPts val="33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durch Analyse der </a:t>
            </a:r>
            <a:r>
              <a:rPr lang="de-DE" sz="2400" dirty="0" err="1"/>
              <a:t>Be</a:t>
            </a:r>
            <a:r>
              <a:rPr lang="de-DE" sz="2400" dirty="0"/>
              <a:t>- und Entlastungen der Fahrtrouten </a:t>
            </a:r>
          </a:p>
          <a:p>
            <a:pPr>
              <a:lnSpc>
                <a:spcPts val="3300"/>
              </a:lnSpc>
            </a:pPr>
            <a:r>
              <a:rPr lang="de-DE" sz="2400" b="1" dirty="0"/>
              <a:t>Ergebnisse:</a:t>
            </a:r>
          </a:p>
          <a:p>
            <a:pPr>
              <a:lnSpc>
                <a:spcPts val="3300"/>
              </a:lnSpc>
            </a:pPr>
            <a:r>
              <a:rPr lang="de-DE" sz="2400" dirty="0"/>
              <a:t>Berechnung des Mehrverkehrs oder Induzierten Verkehr:</a:t>
            </a:r>
          </a:p>
          <a:p>
            <a:pPr marL="342900" indent="-342900">
              <a:lnSpc>
                <a:spcPts val="33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zusätzliche 32.500 PKW/Tag</a:t>
            </a:r>
          </a:p>
          <a:p>
            <a:pPr marL="342900" indent="-342900">
              <a:lnSpc>
                <a:spcPts val="33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gefahrene PKW-km pro Fahrt: 22,8</a:t>
            </a:r>
          </a:p>
          <a:p>
            <a:pPr marL="800100" lvl="1" indent="-342900">
              <a:lnSpc>
                <a:spcPts val="3300"/>
              </a:lnSpc>
              <a:buFont typeface="Courier New" panose="02070309020205020404" pitchFamily="49" charset="0"/>
              <a:buChar char="o"/>
            </a:pPr>
            <a:r>
              <a:rPr lang="de-DE" sz="2400" dirty="0"/>
              <a:t>KEINE 32,5 Mio. PKW-km pro Jahr</a:t>
            </a:r>
          </a:p>
          <a:p>
            <a:pPr marL="800100" lvl="1" indent="-342900">
              <a:lnSpc>
                <a:spcPts val="3300"/>
              </a:lnSpc>
              <a:buFont typeface="Courier New" panose="02070309020205020404" pitchFamily="49" charset="0"/>
              <a:buChar char="o"/>
            </a:pPr>
            <a:r>
              <a:rPr lang="de-DE" sz="2400" dirty="0"/>
              <a:t>ein Plus von 273 </a:t>
            </a:r>
            <a:r>
              <a:rPr lang="de-DE" sz="2400" dirty="0" err="1"/>
              <a:t>Mio</a:t>
            </a:r>
            <a:r>
              <a:rPr lang="de-DE" sz="2400" dirty="0"/>
              <a:t> PKW-Kilometer pro Jahr</a:t>
            </a:r>
          </a:p>
          <a:p>
            <a:pPr marL="342900" indent="-342900">
              <a:lnSpc>
                <a:spcPts val="33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bei 130 mg CO2/ Km </a:t>
            </a:r>
          </a:p>
          <a:p>
            <a:pPr marL="800100" lvl="1" indent="-342900">
              <a:lnSpc>
                <a:spcPts val="3300"/>
              </a:lnSpc>
              <a:buFont typeface="Courier New" panose="02070309020205020404" pitchFamily="49" charset="0"/>
              <a:buChar char="o"/>
            </a:pPr>
            <a:r>
              <a:rPr lang="de-DE" sz="2400" dirty="0"/>
              <a:t>KEINE 2076 t/Jahr CO2 Einsparungen, </a:t>
            </a:r>
          </a:p>
          <a:p>
            <a:pPr marL="800100" lvl="1" indent="-342900">
              <a:lnSpc>
                <a:spcPts val="3300"/>
              </a:lnSpc>
              <a:buFont typeface="Courier New" panose="02070309020205020404" pitchFamily="49" charset="0"/>
              <a:buChar char="o"/>
            </a:pPr>
            <a:r>
              <a:rPr lang="de-DE" sz="2400" dirty="0"/>
              <a:t>stattdessen 33.000 t/Jahr zusätzlicher CO2 Ausstoß</a:t>
            </a:r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4DE561C4-00E4-E989-C741-CFDF0EDF690E}"/>
              </a:ext>
            </a:extLst>
          </p:cNvPr>
          <p:cNvCxnSpPr/>
          <p:nvPr/>
        </p:nvCxnSpPr>
        <p:spPr>
          <a:xfrm>
            <a:off x="0" y="719832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6D945FF-1FD8-231C-E22C-447BF53E2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BI "NEIN zur Rheinspange, JA zur Nulllösung"</a:t>
            </a:r>
          </a:p>
        </p:txBody>
      </p:sp>
    </p:spTree>
    <p:extLst>
      <p:ext uri="{BB962C8B-B14F-4D97-AF65-F5344CB8AC3E}">
        <p14:creationId xmlns:p14="http://schemas.microsoft.com/office/powerpoint/2010/main" val="224528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9CB89B55-0564-B1D5-1B94-EA538F9F490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FFE7771-26EE-4975-A0D8-4DF8FE583129}" type="slidenum">
              <a:rPr lang="de-DE" smtClean="0"/>
              <a:t>7</a:t>
            </a:fld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CB1D138-FB7A-5A85-F9EC-F8F02DEF4C84}"/>
              </a:ext>
            </a:extLst>
          </p:cNvPr>
          <p:cNvSpPr txBox="1"/>
          <p:nvPr/>
        </p:nvSpPr>
        <p:spPr>
          <a:xfrm>
            <a:off x="946673" y="113785"/>
            <a:ext cx="10212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Zusammenfassung der Ergebnisse und Ausblick</a:t>
            </a:r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4DE561C4-00E4-E989-C741-CFDF0EDF690E}"/>
              </a:ext>
            </a:extLst>
          </p:cNvPr>
          <p:cNvCxnSpPr/>
          <p:nvPr/>
        </p:nvCxnSpPr>
        <p:spPr>
          <a:xfrm>
            <a:off x="0" y="814545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18BF91FC-4F5B-69FD-2C2A-8925E862A86E}"/>
              </a:ext>
            </a:extLst>
          </p:cNvPr>
          <p:cNvSpPr txBox="1"/>
          <p:nvPr/>
        </p:nvSpPr>
        <p:spPr>
          <a:xfrm>
            <a:off x="613186" y="1728931"/>
            <a:ext cx="10740614" cy="3289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de-DE" sz="2400" b="1" dirty="0"/>
              <a:t>Studie bestätigt Kritik der BI:</a:t>
            </a:r>
          </a:p>
          <a:p>
            <a:pPr>
              <a:lnSpc>
                <a:spcPts val="3600"/>
              </a:lnSpc>
            </a:pPr>
            <a:endParaRPr lang="de-DE" sz="2400" dirty="0"/>
          </a:p>
          <a:p>
            <a:pPr marL="342900" indent="-342900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Berechtigter Widerspruch gegen die Valenz der Einsparungen</a:t>
            </a:r>
          </a:p>
          <a:p>
            <a:pPr marL="342900" indent="-342900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Mehrverkehr und dessen Auswirkungen sind unzureichend berücksichtigt</a:t>
            </a:r>
          </a:p>
          <a:p>
            <a:pPr marL="342900" indent="-342900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Die Umweltbilanz der Rheinspange ist absehbar negativ</a:t>
            </a:r>
          </a:p>
          <a:p>
            <a:pPr marL="342900" indent="-342900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de-DE" sz="2400" dirty="0"/>
          </a:p>
          <a:p>
            <a:pPr>
              <a:lnSpc>
                <a:spcPts val="3600"/>
              </a:lnSpc>
            </a:pPr>
            <a:r>
              <a:rPr lang="de-DE" sz="2400" dirty="0">
                <a:sym typeface="Wingdings" panose="05000000000000000000" pitchFamily="2" charset="2"/>
              </a:rPr>
              <a:t> </a:t>
            </a:r>
            <a:r>
              <a:rPr lang="de-DE" sz="2400" dirty="0"/>
              <a:t>Konsequenz: Rheinspange stoppen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4ACB20F-7987-619C-28AE-F008DAE23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BI "NEIN zur Rheinspange, JA zur Nulllösung"</a:t>
            </a:r>
          </a:p>
        </p:txBody>
      </p:sp>
    </p:spTree>
    <p:extLst>
      <p:ext uri="{BB962C8B-B14F-4D97-AF65-F5344CB8AC3E}">
        <p14:creationId xmlns:p14="http://schemas.microsoft.com/office/powerpoint/2010/main" val="327913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431</Words>
  <Application>Microsoft Office PowerPoint</Application>
  <PresentationFormat>Breitbild</PresentationFormat>
  <Paragraphs>72</Paragraphs>
  <Slides>7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Office Theme</vt:lpstr>
      <vt:lpstr>Motivation zur Beauftragung  des Verkehrsplaners</vt:lpstr>
      <vt:lpstr>PowerPoint-Präsentation</vt:lpstr>
      <vt:lpstr>PowerPoint-Präsentation</vt:lpstr>
      <vt:lpstr>Ergebnisse der Studie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Norbert Kemmer</dc:creator>
  <cp:lastModifiedBy>Norbert Kemmer</cp:lastModifiedBy>
  <cp:revision>65</cp:revision>
  <cp:lastPrinted>2022-06-13T07:38:08Z</cp:lastPrinted>
  <dcterms:created xsi:type="dcterms:W3CDTF">2022-01-14T12:20:41Z</dcterms:created>
  <dcterms:modified xsi:type="dcterms:W3CDTF">2022-06-13T07:50:11Z</dcterms:modified>
</cp:coreProperties>
</file>